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9" r:id="rId2"/>
    <p:sldId id="271" r:id="rId3"/>
    <p:sldId id="265" r:id="rId4"/>
    <p:sldId id="273" r:id="rId5"/>
    <p:sldId id="263" r:id="rId6"/>
    <p:sldId id="266" r:id="rId7"/>
    <p:sldId id="267" r:id="rId8"/>
    <p:sldId id="272" r:id="rId9"/>
    <p:sldId id="268" r:id="rId10"/>
    <p:sldId id="264" r:id="rId11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tandardabschnitt" id="{C3769E56-6BFB-45B9-AE8B-52790B3761C7}">
          <p14:sldIdLst>
            <p14:sldId id="269"/>
            <p14:sldId id="271"/>
            <p14:sldId id="265"/>
            <p14:sldId id="273"/>
            <p14:sldId id="263"/>
            <p14:sldId id="266"/>
            <p14:sldId id="267"/>
            <p14:sldId id="272"/>
            <p14:sldId id="268"/>
            <p14:sldId id="264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9" autoAdjust="0"/>
    <p:restoredTop sz="94660"/>
  </p:normalViewPr>
  <p:slideViewPr>
    <p:cSldViewPr snapToGrid="0">
      <p:cViewPr>
        <p:scale>
          <a:sx n="100" d="100"/>
          <a:sy n="100" d="100"/>
        </p:scale>
        <p:origin x="912" y="8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CC5374C-1F55-4CB4-BC5F-4D2BF3A6534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A5A8857B-601A-4EAA-B9B0-622CCE9A583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663B928F-0D9E-4B20-B0BB-CD15A73B6E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720DB4-0961-435B-A15D-12C0F485BD7C}" type="datetimeFigureOut">
              <a:rPr lang="de-DE" smtClean="0"/>
              <a:t>21.10.2024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E0623CAA-E905-4448-824D-94F2678590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8B21D485-B8F4-4E33-A572-29B0DBCCA5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B9E773-A53B-4D01-9D65-108731346F9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160371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053CB8E-A8B7-4D8A-8D84-02C1C3FA41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D95F2E8A-61EC-450A-B38C-48A61BA3480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83FEAB55-F098-4159-819A-FFCDD9E6CF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720DB4-0961-435B-A15D-12C0F485BD7C}" type="datetimeFigureOut">
              <a:rPr lang="de-DE" smtClean="0"/>
              <a:t>21.10.2024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C6C345A3-A397-4A91-98D7-F2AFFDDAA3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D261799E-0114-41A3-B31E-7101D6F507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B9E773-A53B-4D01-9D65-108731346F9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168273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>
            <a:extLst>
              <a:ext uri="{FF2B5EF4-FFF2-40B4-BE49-F238E27FC236}">
                <a16:creationId xmlns:a16="http://schemas.microsoft.com/office/drawing/2014/main" id="{60F26B00-42BF-4506-8F12-20F93BDC0D8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5094797A-7B7F-460B-B866-1265677A8C5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6BBC061A-0394-4FE4-BEA9-14E7F8C0F7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720DB4-0961-435B-A15D-12C0F485BD7C}" type="datetimeFigureOut">
              <a:rPr lang="de-DE" smtClean="0"/>
              <a:t>21.10.2024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FB8C66C8-882F-49B9-B4FA-6D48344225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AD326BC3-EEB8-4115-A462-4E1E08F33D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B9E773-A53B-4D01-9D65-108731346F9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896153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734F209-D043-4014-A8FD-AB277C6080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6B4F366F-3952-43D7-AC70-DF269314DA0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0633B8ED-0BF7-4498-98EA-3C886515D2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720DB4-0961-435B-A15D-12C0F485BD7C}" type="datetimeFigureOut">
              <a:rPr lang="de-DE" smtClean="0"/>
              <a:t>21.10.2024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2CF1F770-625A-4E44-9DAD-CAB0430ED2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65C135D8-B70F-4D89-A3A9-8ACF244281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B9E773-A53B-4D01-9D65-108731346F9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156140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DCE4D1B-6DD1-47C1-B0FC-4B6D89B857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8CAD2993-E078-46C9-9699-144CB3362E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96671C36-1849-4103-AEA6-68ED49CE29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720DB4-0961-435B-A15D-12C0F485BD7C}" type="datetimeFigureOut">
              <a:rPr lang="de-DE" smtClean="0"/>
              <a:t>21.10.2024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3235C299-1C0B-41B8-9276-7FB59A357C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E241A4A6-B4D7-4170-A86F-D396A8C23A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B9E773-A53B-4D01-9D65-108731346F9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492016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8826563-4710-4853-B6DF-0FCE22A2DE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3E3E8418-267D-455A-8EF6-B5E9A02EABA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260019FE-AF88-49F3-B45F-06E1A92593D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95D31BA2-95F4-41A7-AE42-DFA4641E64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720DB4-0961-435B-A15D-12C0F485BD7C}" type="datetimeFigureOut">
              <a:rPr lang="de-DE" smtClean="0"/>
              <a:t>21.10.2024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B3396209-70FC-4DE4-ACE9-C38D545664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4488504D-4FCE-4CC2-B883-D130CBAC43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B9E773-A53B-4D01-9D65-108731346F9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754394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10773C2-19E1-41F0-87B4-107642586F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68333A73-04DD-479D-84DD-39D27CC7887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F0C67EA0-F542-4753-9234-6FE2C00DFAF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01323C01-A4B7-4343-94A7-B7E2E44570A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ECA2770D-360F-4035-AA6D-2146C702300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67F24799-027F-4284-A3F8-FE10145B03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720DB4-0961-435B-A15D-12C0F485BD7C}" type="datetimeFigureOut">
              <a:rPr lang="de-DE" smtClean="0"/>
              <a:t>21.10.2024</a:t>
            </a:fld>
            <a:endParaRPr lang="de-DE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0E51A85F-EB73-4562-8B34-136BE5A65B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820D8BFF-0B10-4BD1-9504-F5E536566F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B9E773-A53B-4D01-9D65-108731346F9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148207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4D63609-2AD4-4541-A986-151503C830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11F70075-8665-485C-BBE1-9137C26F1E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720DB4-0961-435B-A15D-12C0F485BD7C}" type="datetimeFigureOut">
              <a:rPr lang="de-DE" smtClean="0"/>
              <a:t>21.10.2024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10EDD8B6-CBC4-4919-A84B-C2F4E3B1C5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7B5A5796-DA29-4502-B7F2-5E1E2640B7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B9E773-A53B-4D01-9D65-108731346F9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053072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A4E68187-71D8-4D8D-8CC8-2490DA45BF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720DB4-0961-435B-A15D-12C0F485BD7C}" type="datetimeFigureOut">
              <a:rPr lang="de-DE" smtClean="0"/>
              <a:t>21.10.2024</a:t>
            </a:fld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44352743-BE14-43A7-AD51-69CB1F357C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855D9B84-7A60-4A8A-94B6-1A6BA71296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B9E773-A53B-4D01-9D65-108731346F9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536878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B48759A-3599-4762-88D1-E96EE6686F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4AEB4079-4EF7-4F76-BE91-9CECB7DF20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2907B65E-C0B6-4D9C-8723-1BEFB71E9B1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92F67B80-0333-497D-8220-419B4D10FE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720DB4-0961-435B-A15D-12C0F485BD7C}" type="datetimeFigureOut">
              <a:rPr lang="de-DE" smtClean="0"/>
              <a:t>21.10.2024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07D80593-72F2-4407-A930-2E1D1CB469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A7A20D62-E2CF-4802-8972-5DD30AD59F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B9E773-A53B-4D01-9D65-108731346F9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203352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56CE254-AFA5-480B-AFCF-78F6303184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3A1A2170-0F3D-4F93-AF9C-354C41AC507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011C7328-6813-4F78-B324-65018FE6682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88B353B3-76A7-4EB0-9751-1728D559BA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720DB4-0961-435B-A15D-12C0F485BD7C}" type="datetimeFigureOut">
              <a:rPr lang="de-DE" smtClean="0"/>
              <a:t>21.10.2024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D5F3D549-91E3-4EEC-B0A5-1AAC10D379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20E28301-70A5-4385-ABF6-3450495B01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B9E773-A53B-4D01-9D65-108731346F9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418959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41D2B283-08AA-4782-B891-FE0593C2FE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AC14A0CC-7D77-40AA-80CB-EBE569C316A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4032ADD4-18FA-4BDA-B6E5-F9E9B3D8939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720DB4-0961-435B-A15D-12C0F485BD7C}" type="datetimeFigureOut">
              <a:rPr lang="de-DE" smtClean="0"/>
              <a:t>21.10.2024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E5DB8CE4-A3E8-41A6-B415-3D2756C1069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E65DE993-3E6F-4C37-AB29-5FB6330B545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B9E773-A53B-4D01-9D65-108731346F9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538531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0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uppieren 14">
            <a:extLst>
              <a:ext uri="{FF2B5EF4-FFF2-40B4-BE49-F238E27FC236}">
                <a16:creationId xmlns:a16="http://schemas.microsoft.com/office/drawing/2014/main" id="{E0E81F0C-DFB8-40CD-955A-18DDD981C9E7}"/>
              </a:ext>
            </a:extLst>
          </p:cNvPr>
          <p:cNvGrpSpPr/>
          <p:nvPr/>
        </p:nvGrpSpPr>
        <p:grpSpPr>
          <a:xfrm>
            <a:off x="-8959" y="404037"/>
            <a:ext cx="12200959" cy="6049926"/>
            <a:chOff x="-8959" y="404037"/>
            <a:chExt cx="12200959" cy="6049926"/>
          </a:xfrm>
        </p:grpSpPr>
        <p:pic>
          <p:nvPicPr>
            <p:cNvPr id="3" name="Grafik 2">
              <a:extLst>
                <a:ext uri="{FF2B5EF4-FFF2-40B4-BE49-F238E27FC236}">
                  <a16:creationId xmlns:a16="http://schemas.microsoft.com/office/drawing/2014/main" id="{F003AE26-6D8D-4A59-A5BD-37CF0CEB670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404037"/>
              <a:ext cx="12192000" cy="6049926"/>
            </a:xfrm>
            <a:prstGeom prst="rect">
              <a:avLst/>
            </a:prstGeom>
          </p:spPr>
        </p:pic>
        <p:pic>
          <p:nvPicPr>
            <p:cNvPr id="4" name="Grafik 3">
              <a:extLst>
                <a:ext uri="{FF2B5EF4-FFF2-40B4-BE49-F238E27FC236}">
                  <a16:creationId xmlns:a16="http://schemas.microsoft.com/office/drawing/2014/main" id="{6FAE6F28-4DF4-4EDA-A056-6B4DB1CC5CE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-8959" y="3621741"/>
              <a:ext cx="4132730" cy="2774578"/>
            </a:xfrm>
            <a:prstGeom prst="rect">
              <a:avLst/>
            </a:prstGeom>
          </p:spPr>
        </p:pic>
        <p:pic>
          <p:nvPicPr>
            <p:cNvPr id="5" name="Grafik 4">
              <a:extLst>
                <a:ext uri="{FF2B5EF4-FFF2-40B4-BE49-F238E27FC236}">
                  <a16:creationId xmlns:a16="http://schemas.microsoft.com/office/drawing/2014/main" id="{D4099CD9-38AD-4216-A638-12C59BBC8B0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235824" y="404037"/>
              <a:ext cx="7956176" cy="5895975"/>
            </a:xfrm>
            <a:prstGeom prst="rect">
              <a:avLst/>
            </a:prstGeom>
          </p:spPr>
        </p:pic>
        <p:pic>
          <p:nvPicPr>
            <p:cNvPr id="6" name="Grafik 5">
              <a:extLst>
                <a:ext uri="{FF2B5EF4-FFF2-40B4-BE49-F238E27FC236}">
                  <a16:creationId xmlns:a16="http://schemas.microsoft.com/office/drawing/2014/main" id="{4ECCC4E6-01A3-44D8-BDBB-F46518AB5B8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235824" y="631370"/>
              <a:ext cx="6692050" cy="5045529"/>
            </a:xfrm>
            <a:prstGeom prst="rect">
              <a:avLst/>
            </a:prstGeom>
          </p:spPr>
        </p:pic>
        <p:grpSp>
          <p:nvGrpSpPr>
            <p:cNvPr id="8" name="Gruppieren 7">
              <a:extLst>
                <a:ext uri="{FF2B5EF4-FFF2-40B4-BE49-F238E27FC236}">
                  <a16:creationId xmlns:a16="http://schemas.microsoft.com/office/drawing/2014/main" id="{8019A672-5635-453D-804C-B16173919C85}"/>
                </a:ext>
              </a:extLst>
            </p:cNvPr>
            <p:cNvGrpSpPr/>
            <p:nvPr/>
          </p:nvGrpSpPr>
          <p:grpSpPr>
            <a:xfrm>
              <a:off x="4235824" y="631370"/>
              <a:ext cx="5343605" cy="4887687"/>
              <a:chOff x="6609501" y="0"/>
              <a:chExt cx="8758719" cy="6858000"/>
            </a:xfrm>
          </p:grpSpPr>
          <p:pic>
            <p:nvPicPr>
              <p:cNvPr id="9" name="Grafik 8">
                <a:extLst>
                  <a:ext uri="{FF2B5EF4-FFF2-40B4-BE49-F238E27FC236}">
                    <a16:creationId xmlns:a16="http://schemas.microsoft.com/office/drawing/2014/main" id="{003D6D74-4A14-46BD-AFF5-26405881046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6609501" y="0"/>
                <a:ext cx="8758719" cy="6858000"/>
              </a:xfrm>
              <a:prstGeom prst="rect">
                <a:avLst/>
              </a:prstGeom>
            </p:spPr>
          </p:pic>
          <p:pic>
            <p:nvPicPr>
              <p:cNvPr id="10" name="Grafik 9">
                <a:extLst>
                  <a:ext uri="{FF2B5EF4-FFF2-40B4-BE49-F238E27FC236}">
                    <a16:creationId xmlns:a16="http://schemas.microsoft.com/office/drawing/2014/main" id="{1E32C771-C7C8-409E-A256-1E2CF4367AE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6966857" y="2944586"/>
                <a:ext cx="3814599" cy="304800"/>
              </a:xfrm>
              <a:prstGeom prst="rect">
                <a:avLst/>
              </a:prstGeom>
            </p:spPr>
          </p:pic>
        </p:grpSp>
        <p:sp>
          <p:nvSpPr>
            <p:cNvPr id="7" name="Textfeld 6">
              <a:extLst>
                <a:ext uri="{FF2B5EF4-FFF2-40B4-BE49-F238E27FC236}">
                  <a16:creationId xmlns:a16="http://schemas.microsoft.com/office/drawing/2014/main" id="{99A6AF9C-9F1A-4734-A13B-D8576F091ECB}"/>
                </a:ext>
              </a:extLst>
            </p:cNvPr>
            <p:cNvSpPr txBox="1"/>
            <p:nvPr/>
          </p:nvSpPr>
          <p:spPr>
            <a:xfrm>
              <a:off x="5487039" y="877278"/>
              <a:ext cx="569803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dirty="0">
                  <a:solidFill>
                    <a:srgbClr val="C00000"/>
                  </a:solidFill>
                </a:rPr>
                <a:t>Rechtseinheit, Adresse und Beziehung zusammenziehen in einen </a:t>
              </a:r>
              <a:r>
                <a:rPr lang="de-DE" dirty="0" err="1">
                  <a:solidFill>
                    <a:srgbClr val="C00000"/>
                  </a:solidFill>
                </a:rPr>
                <a:t>Sash</a:t>
              </a:r>
              <a:endParaRPr lang="de-DE" dirty="0">
                <a:solidFill>
                  <a:srgbClr val="C00000"/>
                </a:solidFill>
              </a:endParaRPr>
            </a:p>
          </p:txBody>
        </p:sp>
        <p:pic>
          <p:nvPicPr>
            <p:cNvPr id="12" name="Grafik 11">
              <a:extLst>
                <a:ext uri="{FF2B5EF4-FFF2-40B4-BE49-F238E27FC236}">
                  <a16:creationId xmlns:a16="http://schemas.microsoft.com/office/drawing/2014/main" id="{CBFE0ADA-18DC-4E07-9992-6B52C12048C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059384" y="3518184"/>
              <a:ext cx="2324217" cy="1679745"/>
            </a:xfrm>
            <a:prstGeom prst="rect">
              <a:avLst/>
            </a:prstGeom>
          </p:spPr>
        </p:pic>
        <p:pic>
          <p:nvPicPr>
            <p:cNvPr id="13" name="Grafik 12">
              <a:extLst>
                <a:ext uri="{FF2B5EF4-FFF2-40B4-BE49-F238E27FC236}">
                  <a16:creationId xmlns:a16="http://schemas.microsoft.com/office/drawing/2014/main" id="{D7229911-F260-4870-BBAC-1F0075536A6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9435872" y="1964202"/>
              <a:ext cx="2615740" cy="1038087"/>
            </a:xfrm>
            <a:prstGeom prst="rect">
              <a:avLst/>
            </a:prstGeom>
          </p:spPr>
        </p:pic>
        <p:pic>
          <p:nvPicPr>
            <p:cNvPr id="14" name="Grafik 13">
              <a:extLst>
                <a:ext uri="{FF2B5EF4-FFF2-40B4-BE49-F238E27FC236}">
                  <a16:creationId xmlns:a16="http://schemas.microsoft.com/office/drawing/2014/main" id="{F282332C-D70E-449A-B1C7-6E67AE900DB8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-8959" y="3636934"/>
              <a:ext cx="4238128" cy="2420966"/>
            </a:xfrm>
            <a:prstGeom prst="rect">
              <a:avLst/>
            </a:prstGeom>
          </p:spPr>
        </p:pic>
      </p:grpSp>
      <p:pic>
        <p:nvPicPr>
          <p:cNvPr id="17" name="Grafik 16">
            <a:extLst>
              <a:ext uri="{FF2B5EF4-FFF2-40B4-BE49-F238E27FC236}">
                <a16:creationId xmlns:a16="http://schemas.microsoft.com/office/drawing/2014/main" id="{3F15823D-631B-4F57-8976-7046733D07F4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1059" y="877278"/>
            <a:ext cx="217231" cy="217231"/>
          </a:xfrm>
          <a:prstGeom prst="rect">
            <a:avLst/>
          </a:prstGeom>
        </p:spPr>
      </p:pic>
      <p:sp>
        <p:nvSpPr>
          <p:cNvPr id="18" name="Textfeld 17">
            <a:extLst>
              <a:ext uri="{FF2B5EF4-FFF2-40B4-BE49-F238E27FC236}">
                <a16:creationId xmlns:a16="http://schemas.microsoft.com/office/drawing/2014/main" id="{02FC7E26-37E8-4280-AC24-AA351A4768CB}"/>
              </a:ext>
            </a:extLst>
          </p:cNvPr>
          <p:cNvSpPr txBox="1"/>
          <p:nvPr/>
        </p:nvSpPr>
        <p:spPr>
          <a:xfrm>
            <a:off x="489857" y="692612"/>
            <a:ext cx="8451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>
                <a:solidFill>
                  <a:srgbClr val="C00000"/>
                </a:solidFill>
              </a:rPr>
              <a:t>Firmen</a:t>
            </a:r>
          </a:p>
        </p:txBody>
      </p:sp>
      <p:sp>
        <p:nvSpPr>
          <p:cNvPr id="19" name="Textfeld 18">
            <a:extLst>
              <a:ext uri="{FF2B5EF4-FFF2-40B4-BE49-F238E27FC236}">
                <a16:creationId xmlns:a16="http://schemas.microsoft.com/office/drawing/2014/main" id="{C7382039-4884-4433-BF8B-090600F45023}"/>
              </a:ext>
            </a:extLst>
          </p:cNvPr>
          <p:cNvSpPr txBox="1"/>
          <p:nvPr/>
        </p:nvSpPr>
        <p:spPr>
          <a:xfrm>
            <a:off x="9552799" y="3002289"/>
            <a:ext cx="285019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>
                <a:solidFill>
                  <a:srgbClr val="C00000"/>
                </a:solidFill>
              </a:rPr>
              <a:t>Bitte </a:t>
            </a:r>
            <a:r>
              <a:rPr lang="de-DE" dirty="0" err="1">
                <a:solidFill>
                  <a:srgbClr val="C00000"/>
                </a:solidFill>
              </a:rPr>
              <a:t>Sash</a:t>
            </a:r>
            <a:r>
              <a:rPr lang="de-DE" dirty="0">
                <a:solidFill>
                  <a:srgbClr val="C00000"/>
                </a:solidFill>
              </a:rPr>
              <a:t> so ordnen</a:t>
            </a:r>
          </a:p>
          <a:p>
            <a:endParaRPr lang="de-DE" dirty="0">
              <a:solidFill>
                <a:srgbClr val="C00000"/>
              </a:solidFill>
            </a:endParaRPr>
          </a:p>
          <a:p>
            <a:r>
              <a:rPr lang="de-DE" dirty="0">
                <a:solidFill>
                  <a:srgbClr val="C00000"/>
                </a:solidFill>
              </a:rPr>
              <a:t>Arbeitsrichtung</a:t>
            </a:r>
          </a:p>
          <a:p>
            <a:r>
              <a:rPr lang="de-DE" dirty="0">
                <a:solidFill>
                  <a:srgbClr val="C00000"/>
                </a:solidFill>
              </a:rPr>
              <a:t>Tabellen links, die  </a:t>
            </a:r>
            <a:br>
              <a:rPr lang="de-DE" dirty="0">
                <a:solidFill>
                  <a:srgbClr val="C00000"/>
                </a:solidFill>
              </a:rPr>
            </a:br>
            <a:r>
              <a:rPr lang="de-DE" dirty="0">
                <a:solidFill>
                  <a:srgbClr val="C00000"/>
                </a:solidFill>
              </a:rPr>
              <a:t>von oben nach unten</a:t>
            </a:r>
            <a:br>
              <a:rPr lang="de-DE" dirty="0">
                <a:solidFill>
                  <a:srgbClr val="C00000"/>
                </a:solidFill>
              </a:rPr>
            </a:br>
            <a:r>
              <a:rPr lang="de-DE" dirty="0">
                <a:solidFill>
                  <a:srgbClr val="C00000"/>
                </a:solidFill>
              </a:rPr>
              <a:t>bearbeitet werden</a:t>
            </a:r>
            <a:br>
              <a:rPr lang="de-DE" dirty="0">
                <a:solidFill>
                  <a:srgbClr val="C00000"/>
                </a:solidFill>
              </a:rPr>
            </a:br>
            <a:br>
              <a:rPr lang="de-DE" dirty="0">
                <a:solidFill>
                  <a:srgbClr val="C00000"/>
                </a:solidFill>
              </a:rPr>
            </a:br>
            <a:r>
              <a:rPr lang="de-DE" dirty="0">
                <a:solidFill>
                  <a:srgbClr val="C00000"/>
                </a:solidFill>
              </a:rPr>
              <a:t>Rechts wie in den </a:t>
            </a:r>
            <a:br>
              <a:rPr lang="de-DE" dirty="0">
                <a:solidFill>
                  <a:srgbClr val="C00000"/>
                </a:solidFill>
              </a:rPr>
            </a:br>
            <a:r>
              <a:rPr lang="de-DE" dirty="0">
                <a:solidFill>
                  <a:srgbClr val="C00000"/>
                </a:solidFill>
              </a:rPr>
              <a:t>Stammdaten der </a:t>
            </a:r>
            <a:br>
              <a:rPr lang="de-DE" dirty="0">
                <a:solidFill>
                  <a:srgbClr val="C00000"/>
                </a:solidFill>
              </a:rPr>
            </a:br>
            <a:r>
              <a:rPr lang="de-DE" dirty="0">
                <a:solidFill>
                  <a:srgbClr val="C00000"/>
                </a:solidFill>
              </a:rPr>
              <a:t>Arbeitsbereich</a:t>
            </a:r>
          </a:p>
        </p:txBody>
      </p:sp>
    </p:spTree>
    <p:extLst>
      <p:ext uri="{BB962C8B-B14F-4D97-AF65-F5344CB8AC3E}">
        <p14:creationId xmlns:p14="http://schemas.microsoft.com/office/powerpoint/2010/main" val="262040834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>
            <a:extLst>
              <a:ext uri="{FF2B5EF4-FFF2-40B4-BE49-F238E27FC236}">
                <a16:creationId xmlns:a16="http://schemas.microsoft.com/office/drawing/2014/main" id="{3466E2B0-6890-4380-BE34-4DFD3B3F04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Canvas                            Microsoft</a:t>
            </a:r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14C8A461-DC6B-42A1-A7BC-54547F3ED7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4672" y="2034634"/>
            <a:ext cx="4357835" cy="4396645"/>
          </a:xfrm>
          <a:prstGeom prst="rect">
            <a:avLst/>
          </a:prstGeom>
        </p:spPr>
      </p:pic>
      <p:pic>
        <p:nvPicPr>
          <p:cNvPr id="11" name="Grafik 10">
            <a:extLst>
              <a:ext uri="{FF2B5EF4-FFF2-40B4-BE49-F238E27FC236}">
                <a16:creationId xmlns:a16="http://schemas.microsoft.com/office/drawing/2014/main" id="{81EA1BE8-446E-4BCF-B52D-973EC6016F8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67101" y="2034634"/>
            <a:ext cx="4357835" cy="43518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70227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F003AE26-6D8D-4A59-A5BD-37CF0CEB67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04037"/>
            <a:ext cx="12192000" cy="6049926"/>
          </a:xfrm>
          <a:prstGeom prst="rect">
            <a:avLst/>
          </a:prstGeom>
        </p:spPr>
      </p:pic>
      <p:pic>
        <p:nvPicPr>
          <p:cNvPr id="4" name="Grafik 3">
            <a:extLst>
              <a:ext uri="{FF2B5EF4-FFF2-40B4-BE49-F238E27FC236}">
                <a16:creationId xmlns:a16="http://schemas.microsoft.com/office/drawing/2014/main" id="{6FAE6F28-4DF4-4EDA-A056-6B4DB1CC5CE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8959" y="3621741"/>
            <a:ext cx="4132730" cy="2774578"/>
          </a:xfrm>
          <a:prstGeom prst="rect">
            <a:avLst/>
          </a:prstGeom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D4099CD9-38AD-4216-A638-12C59BBC8B0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235824" y="404037"/>
            <a:ext cx="7956176" cy="5895975"/>
          </a:xfrm>
          <a:prstGeom prst="rect">
            <a:avLst/>
          </a:prstGeom>
        </p:spPr>
      </p:pic>
      <p:pic>
        <p:nvPicPr>
          <p:cNvPr id="6" name="Grafik 5">
            <a:extLst>
              <a:ext uri="{FF2B5EF4-FFF2-40B4-BE49-F238E27FC236}">
                <a16:creationId xmlns:a16="http://schemas.microsoft.com/office/drawing/2014/main" id="{4ECCC4E6-01A3-44D8-BDBB-F46518AB5B8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35824" y="631370"/>
            <a:ext cx="6692050" cy="5045529"/>
          </a:xfrm>
          <a:prstGeom prst="rect">
            <a:avLst/>
          </a:prstGeom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4A65E3A1-5E21-41C6-8EC8-71F7722F4BF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3845" y="839178"/>
            <a:ext cx="217231" cy="217231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642A6EC8-BB2C-474E-B333-FC7E6AC523D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4772" y="855079"/>
            <a:ext cx="176164" cy="2013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86792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Grafik 20">
            <a:extLst>
              <a:ext uri="{FF2B5EF4-FFF2-40B4-BE49-F238E27FC236}">
                <a16:creationId xmlns:a16="http://schemas.microsoft.com/office/drawing/2014/main" id="{CDC5A255-7027-49CD-BF6E-3F82B240099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301" y="338454"/>
            <a:ext cx="7013149" cy="3973286"/>
          </a:xfrm>
          <a:prstGeom prst="rect">
            <a:avLst/>
          </a:prstGeom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C688620C-6F7D-4A7D-A67E-5DD991EC011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2578" y="2523573"/>
            <a:ext cx="101795" cy="95433"/>
          </a:xfrm>
          <a:prstGeom prst="rect">
            <a:avLst/>
          </a:prstGeom>
        </p:spPr>
      </p:pic>
      <p:sp>
        <p:nvSpPr>
          <p:cNvPr id="8" name="Textfeld 7">
            <a:extLst>
              <a:ext uri="{FF2B5EF4-FFF2-40B4-BE49-F238E27FC236}">
                <a16:creationId xmlns:a16="http://schemas.microsoft.com/office/drawing/2014/main" id="{60C9C5F2-D436-482D-9DB2-CCB7DC3BBD15}"/>
              </a:ext>
            </a:extLst>
          </p:cNvPr>
          <p:cNvSpPr txBox="1"/>
          <p:nvPr/>
        </p:nvSpPr>
        <p:spPr>
          <a:xfrm>
            <a:off x="7217229" y="972671"/>
            <a:ext cx="4869399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Abschluss-% löschen</a:t>
            </a:r>
          </a:p>
          <a:p>
            <a:r>
              <a:rPr lang="de-DE" dirty="0" err="1"/>
              <a:t>nextPhasePerc</a:t>
            </a:r>
            <a:r>
              <a:rPr lang="de-DE" dirty="0"/>
              <a:t> gehört zu Status</a:t>
            </a:r>
          </a:p>
          <a:p>
            <a:r>
              <a:rPr lang="de-DE" dirty="0"/>
              <a:t>   </a:t>
            </a:r>
            <a:r>
              <a:rPr lang="de-DE" dirty="0" err="1"/>
              <a:t>Listbox</a:t>
            </a:r>
            <a:r>
              <a:rPr lang="de-DE" dirty="0"/>
              <a:t> 0%, 25%, 50%,75%, 100%</a:t>
            </a:r>
          </a:p>
          <a:p>
            <a:endParaRPr lang="de-DE" dirty="0"/>
          </a:p>
          <a:p>
            <a:r>
              <a:rPr lang="de-DE" dirty="0"/>
              <a:t>Vertriebsinfo: Übersetzungen D,F,E</a:t>
            </a:r>
          </a:p>
          <a:p>
            <a:r>
              <a:rPr lang="de-DE" dirty="0"/>
              <a:t>Ergänzen unter Stores </a:t>
            </a:r>
            <a:r>
              <a:rPr lang="de-DE" dirty="0" err="1"/>
              <a:t>numPOS</a:t>
            </a:r>
            <a:endParaRPr lang="de-DE" dirty="0"/>
          </a:p>
          <a:p>
            <a:endParaRPr lang="de-DE" dirty="0"/>
          </a:p>
          <a:p>
            <a:r>
              <a:rPr lang="de-DE" dirty="0"/>
              <a:t>Attribut gehört zu Firma. Es können mehrere Attribute pro Firma vergeben werden. Ist ein Selektionskriterium im Bereich Beziehungen (=Firmen)</a:t>
            </a:r>
          </a:p>
          <a:p>
            <a:endParaRPr lang="de-DE" dirty="0"/>
          </a:p>
        </p:txBody>
      </p:sp>
      <p:pic>
        <p:nvPicPr>
          <p:cNvPr id="25" name="Grafik 24">
            <a:extLst>
              <a:ext uri="{FF2B5EF4-FFF2-40B4-BE49-F238E27FC236}">
                <a16:creationId xmlns:a16="http://schemas.microsoft.com/office/drawing/2014/main" id="{D224B494-7030-42D5-AAD7-B263BA814C1D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63810"/>
          <a:stretch/>
        </p:blipFill>
        <p:spPr>
          <a:xfrm>
            <a:off x="991160" y="4376057"/>
            <a:ext cx="5517931" cy="2481943"/>
          </a:xfrm>
          <a:prstGeom prst="rect">
            <a:avLst/>
          </a:prstGeom>
        </p:spPr>
      </p:pic>
      <p:sp>
        <p:nvSpPr>
          <p:cNvPr id="26" name="Textfeld 25">
            <a:extLst>
              <a:ext uri="{FF2B5EF4-FFF2-40B4-BE49-F238E27FC236}">
                <a16:creationId xmlns:a16="http://schemas.microsoft.com/office/drawing/2014/main" id="{2C898E4C-ED36-462F-B723-02F62200BDE7}"/>
              </a:ext>
            </a:extLst>
          </p:cNvPr>
          <p:cNvSpPr txBox="1"/>
          <p:nvPr/>
        </p:nvSpPr>
        <p:spPr>
          <a:xfrm>
            <a:off x="6146412" y="4950572"/>
            <a:ext cx="196778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dirty="0">
                <a:solidFill>
                  <a:srgbClr val="C00000"/>
                </a:solidFill>
              </a:rPr>
              <a:t>Hat im CRM nichts </a:t>
            </a:r>
            <a:br>
              <a:rPr lang="de-DE" dirty="0">
                <a:solidFill>
                  <a:srgbClr val="C00000"/>
                </a:solidFill>
              </a:rPr>
            </a:br>
            <a:r>
              <a:rPr lang="de-DE" dirty="0">
                <a:solidFill>
                  <a:srgbClr val="C00000"/>
                </a:solidFill>
              </a:rPr>
              <a:t>verloren</a:t>
            </a:r>
          </a:p>
          <a:p>
            <a:pPr algn="ctr"/>
            <a:endParaRPr lang="de-DE" dirty="0">
              <a:solidFill>
                <a:srgbClr val="C00000"/>
              </a:solidFill>
            </a:endParaRPr>
          </a:p>
          <a:p>
            <a:pPr algn="ctr"/>
            <a:r>
              <a:rPr lang="de-DE" dirty="0">
                <a:solidFill>
                  <a:srgbClr val="C00000"/>
                </a:solidFill>
              </a:rPr>
              <a:t>Sind Stammdaten</a:t>
            </a:r>
          </a:p>
        </p:txBody>
      </p:sp>
    </p:spTree>
    <p:extLst>
      <p:ext uri="{BB962C8B-B14F-4D97-AF65-F5344CB8AC3E}">
        <p14:creationId xmlns:p14="http://schemas.microsoft.com/office/powerpoint/2010/main" val="28458961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elle 4">
            <a:extLst>
              <a:ext uri="{FF2B5EF4-FFF2-40B4-BE49-F238E27FC236}">
                <a16:creationId xmlns:a16="http://schemas.microsoft.com/office/drawing/2014/main" id="{4185346F-89EB-4FD9-97D9-F784B0AC59D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31328077"/>
              </p:ext>
            </p:extLst>
          </p:nvPr>
        </p:nvGraphicFramePr>
        <p:xfrm>
          <a:off x="2545443" y="1292678"/>
          <a:ext cx="4247243" cy="435134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50471">
                  <a:extLst>
                    <a:ext uri="{9D8B030D-6E8A-4147-A177-3AD203B41FA5}">
                      <a16:colId xmlns:a16="http://schemas.microsoft.com/office/drawing/2014/main" val="2314168713"/>
                    </a:ext>
                  </a:extLst>
                </a:gridCol>
                <a:gridCol w="1143570">
                  <a:extLst>
                    <a:ext uri="{9D8B030D-6E8A-4147-A177-3AD203B41FA5}">
                      <a16:colId xmlns:a16="http://schemas.microsoft.com/office/drawing/2014/main" val="1097461857"/>
                    </a:ext>
                  </a:extLst>
                </a:gridCol>
                <a:gridCol w="1007181">
                  <a:extLst>
                    <a:ext uri="{9D8B030D-6E8A-4147-A177-3AD203B41FA5}">
                      <a16:colId xmlns:a16="http://schemas.microsoft.com/office/drawing/2014/main" val="2701768996"/>
                    </a:ext>
                  </a:extLst>
                </a:gridCol>
                <a:gridCol w="1446021">
                  <a:extLst>
                    <a:ext uri="{9D8B030D-6E8A-4147-A177-3AD203B41FA5}">
                      <a16:colId xmlns:a16="http://schemas.microsoft.com/office/drawing/2014/main" val="152786109"/>
                    </a:ext>
                  </a:extLst>
                </a:gridCol>
              </a:tblGrid>
              <a:tr h="621620"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600" b="1" u="none" strike="noStrike" dirty="0">
                          <a:effectLst/>
                        </a:rPr>
                        <a:t>K</a:t>
                      </a:r>
                      <a:endParaRPr lang="de-DE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900" u="none" strike="noStrike">
                          <a:effectLst/>
                        </a:rPr>
                        <a:t>Contracted</a:t>
                      </a:r>
                      <a:endParaRPr lang="de-DE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de-DE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Kunde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883664072"/>
                  </a:ext>
                </a:extLst>
              </a:tr>
              <a:tr h="621620"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600" b="1" u="none" strike="noStrike" dirty="0">
                          <a:effectLst/>
                        </a:rPr>
                        <a:t>A</a:t>
                      </a:r>
                      <a:endParaRPr lang="de-DE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900" u="none" strike="noStrike">
                          <a:effectLst/>
                        </a:rPr>
                        <a:t>Negotiation</a:t>
                      </a:r>
                      <a:endParaRPr lang="de-DE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de-DE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Vertragsverhandlung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117813978"/>
                  </a:ext>
                </a:extLst>
              </a:tr>
              <a:tr h="621620"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600" b="1" u="none" strike="noStrike" dirty="0">
                          <a:effectLst/>
                        </a:rPr>
                        <a:t>B</a:t>
                      </a:r>
                      <a:endParaRPr lang="de-DE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900" u="none" strike="noStrike">
                          <a:effectLst/>
                        </a:rPr>
                        <a:t>Short List</a:t>
                      </a:r>
                      <a:endParaRPr lang="de-DE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de-DE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900" u="none" strike="noStrike" dirty="0" err="1">
                          <a:effectLst/>
                        </a:rPr>
                        <a:t>Opportunity</a:t>
                      </a:r>
                      <a:endParaRPr lang="de-DE" sz="900" u="none" strike="noStrike" dirty="0">
                        <a:effectLst/>
                      </a:endParaRPr>
                    </a:p>
                    <a:p>
                      <a:pPr algn="l" fontAlgn="ctr"/>
                      <a:endParaRPr lang="de-DE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4036897895"/>
                  </a:ext>
                </a:extLst>
              </a:tr>
              <a:tr h="621620"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600" b="1" u="none" strike="noStrike" dirty="0">
                          <a:effectLst/>
                        </a:rPr>
                        <a:t>C</a:t>
                      </a:r>
                      <a:endParaRPr lang="de-DE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900" u="none" strike="noStrike">
                          <a:effectLst/>
                        </a:rPr>
                        <a:t>Long List</a:t>
                      </a:r>
                      <a:endParaRPr lang="de-DE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de-DE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Auswahl gestartet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907177241"/>
                  </a:ext>
                </a:extLst>
              </a:tr>
              <a:tr h="621620"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600" b="1" u="none" strike="noStrike" dirty="0">
                          <a:effectLst/>
                        </a:rPr>
                        <a:t>D</a:t>
                      </a:r>
                      <a:endParaRPr lang="de-DE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900" u="none" strike="noStrike">
                          <a:effectLst/>
                        </a:rPr>
                        <a:t>Waiting</a:t>
                      </a:r>
                      <a:endParaRPr lang="de-DE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de-DE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900" u="none" strike="noStrike" dirty="0">
                          <a:effectLst/>
                        </a:rPr>
                        <a:t>Prospect </a:t>
                      </a:r>
                    </a:p>
                    <a:p>
                      <a:pPr algn="l" fontAlgn="ctr"/>
                      <a:r>
                        <a:rPr lang="de-DE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Interessent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733437609"/>
                  </a:ext>
                </a:extLst>
              </a:tr>
              <a:tr h="621620"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600" b="1" u="none" strike="noStrike" dirty="0">
                          <a:effectLst/>
                        </a:rPr>
                        <a:t>E</a:t>
                      </a:r>
                      <a:endParaRPr lang="de-DE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900" u="none" strike="noStrike">
                          <a:effectLst/>
                        </a:rPr>
                        <a:t>Lead defined</a:t>
                      </a:r>
                      <a:endParaRPr lang="de-DE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de-DE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900" u="none" strike="noStrike" dirty="0">
                          <a:effectLst/>
                        </a:rPr>
                        <a:t>Lead</a:t>
                      </a:r>
                    </a:p>
                    <a:p>
                      <a:pPr algn="l" fontAlgn="ctr"/>
                      <a:r>
                        <a:rPr lang="de-DE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Firmenkoordinaten definiert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121439667"/>
                  </a:ext>
                </a:extLst>
              </a:tr>
              <a:tr h="621620"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600" b="1" u="none" strike="noStrike" dirty="0">
                          <a:effectLst/>
                        </a:rPr>
                        <a:t>F</a:t>
                      </a:r>
                      <a:endParaRPr lang="de-DE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900" u="none" strike="noStrike">
                          <a:effectLst/>
                        </a:rPr>
                        <a:t>Searching</a:t>
                      </a:r>
                      <a:endParaRPr lang="de-DE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de-DE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Lead suchen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885060274"/>
                  </a:ext>
                </a:extLst>
              </a:tr>
            </a:tbl>
          </a:graphicData>
        </a:graphic>
      </p:graphicFrame>
      <p:pic>
        <p:nvPicPr>
          <p:cNvPr id="6" name="Grafik 5">
            <a:extLst>
              <a:ext uri="{FF2B5EF4-FFF2-40B4-BE49-F238E27FC236}">
                <a16:creationId xmlns:a16="http://schemas.microsoft.com/office/drawing/2014/main" id="{82C88820-0F2B-4C24-B684-143AA24945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4496" y="1460953"/>
            <a:ext cx="449262" cy="295275"/>
          </a:xfrm>
          <a:prstGeom prst="rect">
            <a:avLst/>
          </a:prstGeom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1C84EEA8-F3E9-46DF-8D89-1E37A2F5B28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346" y="3196088"/>
            <a:ext cx="374650" cy="500063"/>
          </a:xfrm>
          <a:prstGeom prst="rect">
            <a:avLst/>
          </a:prstGeom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8A635150-8826-4CEE-AF73-1936D296B66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346" y="2601570"/>
            <a:ext cx="374650" cy="500063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4513C764-2161-4408-86F5-45A3F654091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346" y="4520065"/>
            <a:ext cx="431800" cy="404813"/>
          </a:xfrm>
          <a:prstGeom prst="rect">
            <a:avLst/>
          </a:prstGeom>
        </p:spPr>
      </p:pic>
      <p:pic>
        <p:nvPicPr>
          <p:cNvPr id="10" name="Grafik 9">
            <a:extLst>
              <a:ext uri="{FF2B5EF4-FFF2-40B4-BE49-F238E27FC236}">
                <a16:creationId xmlns:a16="http://schemas.microsoft.com/office/drawing/2014/main" id="{2BB7A26E-B8DD-4B9B-B4C9-514E3719A59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346" y="5122068"/>
            <a:ext cx="431800" cy="404812"/>
          </a:xfrm>
          <a:prstGeom prst="rect">
            <a:avLst/>
          </a:prstGeom>
        </p:spPr>
      </p:pic>
      <p:pic>
        <p:nvPicPr>
          <p:cNvPr id="11" name="Grafik 10">
            <a:extLst>
              <a:ext uri="{FF2B5EF4-FFF2-40B4-BE49-F238E27FC236}">
                <a16:creationId xmlns:a16="http://schemas.microsoft.com/office/drawing/2014/main" id="{E8D3A622-A827-4CC8-BD41-F5CA74F29C7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0846" y="2100715"/>
            <a:ext cx="476250" cy="290512"/>
          </a:xfrm>
          <a:prstGeom prst="rect">
            <a:avLst/>
          </a:prstGeom>
        </p:spPr>
      </p:pic>
      <p:sp>
        <p:nvSpPr>
          <p:cNvPr id="13" name="Textfeld 12">
            <a:extLst>
              <a:ext uri="{FF2B5EF4-FFF2-40B4-BE49-F238E27FC236}">
                <a16:creationId xmlns:a16="http://schemas.microsoft.com/office/drawing/2014/main" id="{5F79867C-D611-43A1-BFB9-9FB010D21F9D}"/>
              </a:ext>
            </a:extLst>
          </p:cNvPr>
          <p:cNvSpPr txBox="1"/>
          <p:nvPr/>
        </p:nvSpPr>
        <p:spPr>
          <a:xfrm>
            <a:off x="2656114" y="727924"/>
            <a:ext cx="21369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Status Firma im CRM</a:t>
            </a:r>
          </a:p>
        </p:txBody>
      </p:sp>
      <p:pic>
        <p:nvPicPr>
          <p:cNvPr id="15" name="Grafik 14">
            <a:extLst>
              <a:ext uri="{FF2B5EF4-FFF2-40B4-BE49-F238E27FC236}">
                <a16:creationId xmlns:a16="http://schemas.microsoft.com/office/drawing/2014/main" id="{92413E30-71F1-42A9-8620-4A67F00EDC1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5571" y="3925547"/>
            <a:ext cx="374650" cy="3629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23391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rafik 12">
            <a:extLst>
              <a:ext uri="{FF2B5EF4-FFF2-40B4-BE49-F238E27FC236}">
                <a16:creationId xmlns:a16="http://schemas.microsoft.com/office/drawing/2014/main" id="{5135BBB4-4D1B-4F0B-B907-319ABFED186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2489" y="1048420"/>
            <a:ext cx="9155906" cy="3059907"/>
          </a:xfrm>
          <a:prstGeom prst="rect">
            <a:avLst/>
          </a:prstGeom>
        </p:spPr>
      </p:pic>
      <p:pic>
        <p:nvPicPr>
          <p:cNvPr id="19" name="Grafik 18">
            <a:extLst>
              <a:ext uri="{FF2B5EF4-FFF2-40B4-BE49-F238E27FC236}">
                <a16:creationId xmlns:a16="http://schemas.microsoft.com/office/drawing/2014/main" id="{E1146803-2290-490F-B12D-E19FB267769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3053" y="3056965"/>
            <a:ext cx="288758" cy="429779"/>
          </a:xfrm>
          <a:prstGeom prst="rect">
            <a:avLst/>
          </a:prstGeom>
        </p:spPr>
      </p:pic>
      <p:pic>
        <p:nvPicPr>
          <p:cNvPr id="27" name="Grafik 26">
            <a:extLst>
              <a:ext uri="{FF2B5EF4-FFF2-40B4-BE49-F238E27FC236}">
                <a16:creationId xmlns:a16="http://schemas.microsoft.com/office/drawing/2014/main" id="{43A95BD3-0A23-4B7F-966B-B93F2699D1A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0625" y="2435382"/>
            <a:ext cx="336095" cy="336095"/>
          </a:xfrm>
          <a:prstGeom prst="rect">
            <a:avLst/>
          </a:prstGeom>
        </p:spPr>
      </p:pic>
      <p:pic>
        <p:nvPicPr>
          <p:cNvPr id="29" name="Grafik 28">
            <a:extLst>
              <a:ext uri="{FF2B5EF4-FFF2-40B4-BE49-F238E27FC236}">
                <a16:creationId xmlns:a16="http://schemas.microsoft.com/office/drawing/2014/main" id="{D3019781-E7DC-4339-86F2-D49080775E7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4411" y="3097175"/>
            <a:ext cx="349357" cy="349357"/>
          </a:xfrm>
          <a:prstGeom prst="rect">
            <a:avLst/>
          </a:prstGeom>
        </p:spPr>
      </p:pic>
      <p:sp>
        <p:nvSpPr>
          <p:cNvPr id="30" name="Textfeld 29">
            <a:extLst>
              <a:ext uri="{FF2B5EF4-FFF2-40B4-BE49-F238E27FC236}">
                <a16:creationId xmlns:a16="http://schemas.microsoft.com/office/drawing/2014/main" id="{7A108B42-528F-4EF7-A9F2-0B564F225AA2}"/>
              </a:ext>
            </a:extLst>
          </p:cNvPr>
          <p:cNvSpPr txBox="1"/>
          <p:nvPr/>
        </p:nvSpPr>
        <p:spPr>
          <a:xfrm>
            <a:off x="2635624" y="1549578"/>
            <a:ext cx="7243482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de-DE" sz="2800" b="1" dirty="0">
                <a:solidFill>
                  <a:srgbClr val="C00000"/>
                </a:solidFill>
              </a:rPr>
              <a:t>Warnung !</a:t>
            </a:r>
          </a:p>
        </p:txBody>
      </p:sp>
    </p:spTree>
    <p:extLst>
      <p:ext uri="{BB962C8B-B14F-4D97-AF65-F5344CB8AC3E}">
        <p14:creationId xmlns:p14="http://schemas.microsoft.com/office/powerpoint/2010/main" val="23953564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>
            <a:extLst>
              <a:ext uri="{FF2B5EF4-FFF2-40B4-BE49-F238E27FC236}">
                <a16:creationId xmlns:a16="http://schemas.microsoft.com/office/drawing/2014/main" id="{8E5D3488-BE1B-4A81-8D00-D27E44F8F06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36" y="0"/>
            <a:ext cx="7831030" cy="4706471"/>
          </a:xfrm>
          <a:prstGeom prst="rect">
            <a:avLst/>
          </a:prstGeom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46B9718F-5B74-43DA-9685-A49139121F7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0360" y="1455913"/>
            <a:ext cx="121876" cy="121876"/>
          </a:xfrm>
          <a:prstGeom prst="rect">
            <a:avLst/>
          </a:prstGeom>
        </p:spPr>
      </p:pic>
      <p:pic>
        <p:nvPicPr>
          <p:cNvPr id="10" name="Grafik 9">
            <a:extLst>
              <a:ext uri="{FF2B5EF4-FFF2-40B4-BE49-F238E27FC236}">
                <a16:creationId xmlns:a16="http://schemas.microsoft.com/office/drawing/2014/main" id="{67AAC881-382B-4D66-8902-DFE632B846A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6296" y="2217295"/>
            <a:ext cx="135940" cy="135940"/>
          </a:xfrm>
          <a:prstGeom prst="rect">
            <a:avLst/>
          </a:prstGeom>
        </p:spPr>
      </p:pic>
      <p:pic>
        <p:nvPicPr>
          <p:cNvPr id="11" name="Grafik 10">
            <a:extLst>
              <a:ext uri="{FF2B5EF4-FFF2-40B4-BE49-F238E27FC236}">
                <a16:creationId xmlns:a16="http://schemas.microsoft.com/office/drawing/2014/main" id="{74F8802F-FCB3-4B5F-9B88-6FF6EDAA611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6296" y="2605021"/>
            <a:ext cx="135940" cy="135940"/>
          </a:xfrm>
          <a:prstGeom prst="rect">
            <a:avLst/>
          </a:prstGeom>
        </p:spPr>
      </p:pic>
      <p:pic>
        <p:nvPicPr>
          <p:cNvPr id="17" name="Grafik 16">
            <a:extLst>
              <a:ext uri="{FF2B5EF4-FFF2-40B4-BE49-F238E27FC236}">
                <a16:creationId xmlns:a16="http://schemas.microsoft.com/office/drawing/2014/main" id="{1386859D-CEE7-47AC-BE9E-EE75D3BDB65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6812" y="67235"/>
            <a:ext cx="282387" cy="282387"/>
          </a:xfrm>
          <a:prstGeom prst="rect">
            <a:avLst/>
          </a:prstGeom>
        </p:spPr>
      </p:pic>
      <p:pic>
        <p:nvPicPr>
          <p:cNvPr id="18" name="Grafik 17">
            <a:extLst>
              <a:ext uri="{FF2B5EF4-FFF2-40B4-BE49-F238E27FC236}">
                <a16:creationId xmlns:a16="http://schemas.microsoft.com/office/drawing/2014/main" id="{620585A8-2AFE-4203-A6E6-037CFACEB93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0360" y="2038619"/>
            <a:ext cx="121876" cy="121876"/>
          </a:xfrm>
          <a:prstGeom prst="rect">
            <a:avLst/>
          </a:prstGeom>
        </p:spPr>
      </p:pic>
      <p:pic>
        <p:nvPicPr>
          <p:cNvPr id="19" name="Grafik 18">
            <a:extLst>
              <a:ext uri="{FF2B5EF4-FFF2-40B4-BE49-F238E27FC236}">
                <a16:creationId xmlns:a16="http://schemas.microsoft.com/office/drawing/2014/main" id="{FF2AB655-4EBE-4217-B8B0-5484A5C6E86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8960" y="3768807"/>
            <a:ext cx="121876" cy="121876"/>
          </a:xfrm>
          <a:prstGeom prst="rect">
            <a:avLst/>
          </a:prstGeom>
        </p:spPr>
      </p:pic>
      <p:sp>
        <p:nvSpPr>
          <p:cNvPr id="20" name="Textfeld 19">
            <a:extLst>
              <a:ext uri="{FF2B5EF4-FFF2-40B4-BE49-F238E27FC236}">
                <a16:creationId xmlns:a16="http://schemas.microsoft.com/office/drawing/2014/main" id="{CE6A05C8-9CBC-4E5D-91BA-98C1E551D6B4}"/>
              </a:ext>
            </a:extLst>
          </p:cNvPr>
          <p:cNvSpPr txBox="1"/>
          <p:nvPr/>
        </p:nvSpPr>
        <p:spPr>
          <a:xfrm>
            <a:off x="8045184" y="930089"/>
            <a:ext cx="3943131" cy="45243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Wozu dient der braune Balken</a:t>
            </a:r>
          </a:p>
          <a:p>
            <a:r>
              <a:rPr lang="de-DE" dirty="0"/>
              <a:t>Über der </a:t>
            </a:r>
            <a:r>
              <a:rPr lang="de-DE" dirty="0" err="1"/>
              <a:t>Listbox</a:t>
            </a:r>
            <a:r>
              <a:rPr lang="de-DE" dirty="0"/>
              <a:t>?</a:t>
            </a:r>
          </a:p>
          <a:p>
            <a:endParaRPr lang="de-DE" dirty="0"/>
          </a:p>
          <a:p>
            <a:r>
              <a:rPr lang="de-DE" dirty="0"/>
              <a:t>Frau Mayer -&gt;</a:t>
            </a:r>
            <a:r>
              <a:rPr lang="de-DE" dirty="0" err="1"/>
              <a:t>Paddings</a:t>
            </a:r>
            <a:r>
              <a:rPr lang="de-DE" dirty="0"/>
              <a:t> in der Höhe </a:t>
            </a:r>
          </a:p>
          <a:p>
            <a:r>
              <a:rPr lang="de-DE" dirty="0"/>
              <a:t>auf 0px setzen</a:t>
            </a:r>
          </a:p>
          <a:p>
            <a:endParaRPr lang="de-DE" dirty="0"/>
          </a:p>
          <a:p>
            <a:r>
              <a:rPr lang="de-DE" dirty="0"/>
              <a:t>Erst Familienname dann Vorname</a:t>
            </a:r>
          </a:p>
          <a:p>
            <a:endParaRPr lang="de-DE" dirty="0"/>
          </a:p>
          <a:p>
            <a:r>
              <a:rPr lang="de-DE" dirty="0"/>
              <a:t>Tel.-&gt; Telefon</a:t>
            </a:r>
          </a:p>
          <a:p>
            <a:endParaRPr lang="de-DE" dirty="0"/>
          </a:p>
          <a:p>
            <a:r>
              <a:rPr lang="de-DE" dirty="0"/>
              <a:t>DSGVO OK</a:t>
            </a:r>
          </a:p>
          <a:p>
            <a:endParaRPr lang="de-DE" dirty="0"/>
          </a:p>
          <a:p>
            <a:r>
              <a:rPr lang="de-DE" dirty="0"/>
              <a:t>Titel fehlt</a:t>
            </a:r>
          </a:p>
          <a:p>
            <a:endParaRPr lang="de-DE" dirty="0"/>
          </a:p>
          <a:p>
            <a:r>
              <a:rPr lang="de-DE" dirty="0" err="1"/>
              <a:t>crmSetting</a:t>
            </a:r>
            <a:r>
              <a:rPr lang="de-DE" dirty="0"/>
              <a:t>, </a:t>
            </a:r>
            <a:r>
              <a:rPr lang="de-DE" dirty="0" err="1"/>
              <a:t>internalData</a:t>
            </a:r>
            <a:r>
              <a:rPr lang="de-DE" dirty="0"/>
              <a:t>, </a:t>
            </a:r>
            <a:r>
              <a:rPr lang="de-DE" dirty="0" err="1"/>
              <a:t>Ccinformation</a:t>
            </a:r>
            <a:endParaRPr lang="de-DE" dirty="0"/>
          </a:p>
          <a:p>
            <a:r>
              <a:rPr lang="de-DE" dirty="0"/>
              <a:t>Sind Stammdaten keine CRM Info.</a:t>
            </a:r>
          </a:p>
        </p:txBody>
      </p:sp>
    </p:spTree>
    <p:extLst>
      <p:ext uri="{BB962C8B-B14F-4D97-AF65-F5344CB8AC3E}">
        <p14:creationId xmlns:p14="http://schemas.microsoft.com/office/powerpoint/2010/main" val="423980072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>
            <a:extLst>
              <a:ext uri="{FF2B5EF4-FFF2-40B4-BE49-F238E27FC236}">
                <a16:creationId xmlns:a16="http://schemas.microsoft.com/office/drawing/2014/main" id="{DCDE0225-2EDD-4C93-A103-7F66429AA0A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0684" y="729903"/>
            <a:ext cx="5966933" cy="1251298"/>
          </a:xfrm>
          <a:prstGeom prst="rect">
            <a:avLst/>
          </a:prstGeom>
        </p:spPr>
      </p:pic>
      <p:sp>
        <p:nvSpPr>
          <p:cNvPr id="6" name="Textfeld 5">
            <a:extLst>
              <a:ext uri="{FF2B5EF4-FFF2-40B4-BE49-F238E27FC236}">
                <a16:creationId xmlns:a16="http://schemas.microsoft.com/office/drawing/2014/main" id="{5F4F29D9-A38B-4DD0-AACB-47D893298593}"/>
              </a:ext>
            </a:extLst>
          </p:cNvPr>
          <p:cNvSpPr txBox="1"/>
          <p:nvPr/>
        </p:nvSpPr>
        <p:spPr>
          <a:xfrm>
            <a:off x="6006353" y="1192306"/>
            <a:ext cx="414805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Wieso kann den Text nicht länger machen,</a:t>
            </a:r>
          </a:p>
          <a:p>
            <a:r>
              <a:rPr lang="de-DE" dirty="0"/>
              <a:t>Es ist Platz genug!?</a:t>
            </a:r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D8FC4C76-21C6-4CB2-86B0-31952E7E687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6506" y="2599854"/>
            <a:ext cx="3804177" cy="4083333"/>
          </a:xfrm>
          <a:prstGeom prst="rect">
            <a:avLst/>
          </a:prstGeom>
        </p:spPr>
      </p:pic>
      <p:sp>
        <p:nvSpPr>
          <p:cNvPr id="11" name="Textfeld 10">
            <a:extLst>
              <a:ext uri="{FF2B5EF4-FFF2-40B4-BE49-F238E27FC236}">
                <a16:creationId xmlns:a16="http://schemas.microsoft.com/office/drawing/2014/main" id="{DB24DC56-EE74-4F2F-8CD7-501E6C5E1AD3}"/>
              </a:ext>
            </a:extLst>
          </p:cNvPr>
          <p:cNvSpPr txBox="1"/>
          <p:nvPr/>
        </p:nvSpPr>
        <p:spPr>
          <a:xfrm>
            <a:off x="5347448" y="3681468"/>
            <a:ext cx="99738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Offen</a:t>
            </a:r>
          </a:p>
          <a:p>
            <a:r>
              <a:rPr lang="de-DE" dirty="0"/>
              <a:t>In Arbeit</a:t>
            </a:r>
          </a:p>
          <a:p>
            <a:r>
              <a:rPr lang="de-DE" dirty="0"/>
              <a:t>Erledigt</a:t>
            </a:r>
          </a:p>
        </p:txBody>
      </p:sp>
      <p:pic>
        <p:nvPicPr>
          <p:cNvPr id="16" name="Grafik 15">
            <a:extLst>
              <a:ext uri="{FF2B5EF4-FFF2-40B4-BE49-F238E27FC236}">
                <a16:creationId xmlns:a16="http://schemas.microsoft.com/office/drawing/2014/main" id="{1B5F8042-5A0F-492E-89A5-00CD5986DFA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4114" y="4031466"/>
            <a:ext cx="236782" cy="236782"/>
          </a:xfrm>
          <a:prstGeom prst="rect">
            <a:avLst/>
          </a:prstGeom>
        </p:spPr>
      </p:pic>
      <p:pic>
        <p:nvPicPr>
          <p:cNvPr id="18" name="Grafik 17">
            <a:extLst>
              <a:ext uri="{FF2B5EF4-FFF2-40B4-BE49-F238E27FC236}">
                <a16:creationId xmlns:a16="http://schemas.microsoft.com/office/drawing/2014/main" id="{728143C3-3B8E-4440-A017-2FE61814C24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5675" y="4329337"/>
            <a:ext cx="236781" cy="236781"/>
          </a:xfrm>
          <a:prstGeom prst="rect">
            <a:avLst/>
          </a:prstGeom>
        </p:spPr>
      </p:pic>
      <p:pic>
        <p:nvPicPr>
          <p:cNvPr id="20" name="Grafik 19">
            <a:extLst>
              <a:ext uri="{FF2B5EF4-FFF2-40B4-BE49-F238E27FC236}">
                <a16:creationId xmlns:a16="http://schemas.microsoft.com/office/drawing/2014/main" id="{011C9B05-CA95-49F2-8079-9C405EF3B9E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4112" y="3733595"/>
            <a:ext cx="252567" cy="236782"/>
          </a:xfrm>
          <a:prstGeom prst="rect">
            <a:avLst/>
          </a:prstGeom>
        </p:spPr>
      </p:pic>
      <p:pic>
        <p:nvPicPr>
          <p:cNvPr id="21" name="Grafik 20">
            <a:extLst>
              <a:ext uri="{FF2B5EF4-FFF2-40B4-BE49-F238E27FC236}">
                <a16:creationId xmlns:a16="http://schemas.microsoft.com/office/drawing/2014/main" id="{478AD04E-E60D-4491-B99F-BECB4BA9153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6140" y="4757057"/>
            <a:ext cx="111910" cy="1049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715301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>
            <a:extLst>
              <a:ext uri="{FF2B5EF4-FFF2-40B4-BE49-F238E27FC236}">
                <a16:creationId xmlns:a16="http://schemas.microsoft.com/office/drawing/2014/main" id="{9F16E842-9817-4A14-9A0D-B96A13A6784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219200"/>
            <a:ext cx="3988604" cy="4876800"/>
          </a:xfrm>
          <a:prstGeom prst="rect">
            <a:avLst/>
          </a:prstGeom>
        </p:spPr>
      </p:pic>
      <p:sp>
        <p:nvSpPr>
          <p:cNvPr id="6" name="Textfeld 5">
            <a:extLst>
              <a:ext uri="{FF2B5EF4-FFF2-40B4-BE49-F238E27FC236}">
                <a16:creationId xmlns:a16="http://schemas.microsoft.com/office/drawing/2014/main" id="{0615B88F-95A7-4CFF-BBE4-87BC1F90B844}"/>
              </a:ext>
            </a:extLst>
          </p:cNvPr>
          <p:cNvSpPr txBox="1"/>
          <p:nvPr/>
        </p:nvSpPr>
        <p:spPr>
          <a:xfrm>
            <a:off x="5470071" y="2405743"/>
            <a:ext cx="5070491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Was heißt Basis? Was fängt ein CRM-User damit an?</a:t>
            </a:r>
          </a:p>
          <a:p>
            <a:endParaRPr lang="de-DE" dirty="0"/>
          </a:p>
          <a:p>
            <a:endParaRPr lang="de-DE" dirty="0"/>
          </a:p>
          <a:p>
            <a:r>
              <a:rPr lang="de-DE" dirty="0"/>
              <a:t>Wozu das Schloss in der Toolbar?</a:t>
            </a:r>
          </a:p>
          <a:p>
            <a:endParaRPr lang="de-DE" dirty="0"/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87522219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>
            <a:extLst>
              <a:ext uri="{FF2B5EF4-FFF2-40B4-BE49-F238E27FC236}">
                <a16:creationId xmlns:a16="http://schemas.microsoft.com/office/drawing/2014/main" id="{E33211D2-D469-4D7D-8222-B1D7D354154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187" y="685800"/>
            <a:ext cx="4936249" cy="5301738"/>
          </a:xfrm>
          <a:prstGeom prst="rect">
            <a:avLst/>
          </a:prstGeom>
        </p:spPr>
      </p:pic>
      <p:pic>
        <p:nvPicPr>
          <p:cNvPr id="6" name="Grafik 5">
            <a:extLst>
              <a:ext uri="{FF2B5EF4-FFF2-40B4-BE49-F238E27FC236}">
                <a16:creationId xmlns:a16="http://schemas.microsoft.com/office/drawing/2014/main" id="{DA3ABEED-B42D-4BE6-AF61-1BEDB0E2466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4602" y="918882"/>
            <a:ext cx="190467" cy="217677"/>
          </a:xfrm>
          <a:prstGeom prst="rect">
            <a:avLst/>
          </a:prstGeom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5834D398-C5F5-499D-863E-9351923EB19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5385667"/>
            <a:ext cx="138953" cy="134743"/>
          </a:xfrm>
          <a:prstGeom prst="rect">
            <a:avLst/>
          </a:prstGeom>
        </p:spPr>
      </p:pic>
      <p:sp>
        <p:nvSpPr>
          <p:cNvPr id="9" name="Textfeld 8">
            <a:extLst>
              <a:ext uri="{FF2B5EF4-FFF2-40B4-BE49-F238E27FC236}">
                <a16:creationId xmlns:a16="http://schemas.microsoft.com/office/drawing/2014/main" id="{EA3AFFB5-CAF3-4BEF-A9A8-5D622319FAD7}"/>
              </a:ext>
            </a:extLst>
          </p:cNvPr>
          <p:cNvSpPr txBox="1"/>
          <p:nvPr/>
        </p:nvSpPr>
        <p:spPr>
          <a:xfrm>
            <a:off x="5419165" y="1645024"/>
            <a:ext cx="6404125" cy="39703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Wozu Attribut Nummer?</a:t>
            </a:r>
          </a:p>
          <a:p>
            <a:endParaRPr lang="de-DE" dirty="0"/>
          </a:p>
          <a:p>
            <a:r>
              <a:rPr lang="de-DE" dirty="0"/>
              <a:t>Vorlage wofür? Es passiert nichts. Wo werden die Vorlagen </a:t>
            </a:r>
          </a:p>
          <a:p>
            <a:r>
              <a:rPr lang="de-DE" dirty="0"/>
              <a:t>gepflegt?</a:t>
            </a:r>
          </a:p>
          <a:p>
            <a:endParaRPr lang="de-DE" dirty="0"/>
          </a:p>
          <a:p>
            <a:r>
              <a:rPr lang="de-DE" dirty="0"/>
              <a:t>Jede Telefonaktion ist zu notieren,</a:t>
            </a:r>
          </a:p>
          <a:p>
            <a:r>
              <a:rPr lang="de-DE" dirty="0"/>
              <a:t>Datum/Uhrzeit ist zu speichern, damit eine Statistik Anzahl Anrufe</a:t>
            </a:r>
            <a:br>
              <a:rPr lang="de-DE" dirty="0"/>
            </a:br>
            <a:r>
              <a:rPr lang="de-DE" dirty="0"/>
              <a:t>pro Tag bzw. Woche, Monat pro Status ausgewertet werden kann.</a:t>
            </a:r>
          </a:p>
          <a:p>
            <a:endParaRPr lang="de-DE" dirty="0"/>
          </a:p>
          <a:p>
            <a:r>
              <a:rPr lang="de-DE" dirty="0"/>
              <a:t>Man kann bei einer gespeicherten Notiz im Nachgang eine Anlage </a:t>
            </a:r>
          </a:p>
          <a:p>
            <a:r>
              <a:rPr lang="de-DE" dirty="0"/>
              <a:t>Anhängen. Das ist unzulässig. Notizen sind einmal gespeichert </a:t>
            </a:r>
          </a:p>
          <a:p>
            <a:r>
              <a:rPr lang="de-DE" dirty="0" err="1"/>
              <a:t>Unabhänderlich</a:t>
            </a:r>
            <a:r>
              <a:rPr lang="de-DE" dirty="0"/>
              <a:t>.</a:t>
            </a:r>
          </a:p>
          <a:p>
            <a:endParaRPr lang="de-DE" dirty="0"/>
          </a:p>
          <a:p>
            <a:r>
              <a:rPr lang="de-DE" dirty="0"/>
              <a:t>Wo kann eine gespeichert Anlage angeschaut werden?</a:t>
            </a:r>
          </a:p>
        </p:txBody>
      </p:sp>
    </p:spTree>
    <p:extLst>
      <p:ext uri="{BB962C8B-B14F-4D97-AF65-F5344CB8AC3E}">
        <p14:creationId xmlns:p14="http://schemas.microsoft.com/office/powerpoint/2010/main" val="316127496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292</Words>
  <Application>Microsoft Office PowerPoint</Application>
  <PresentationFormat>Breitbild</PresentationFormat>
  <Paragraphs>81</Paragraphs>
  <Slides>10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Office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Canvas                            Microsoft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loetz</dc:creator>
  <cp:lastModifiedBy>loetz</cp:lastModifiedBy>
  <cp:revision>49</cp:revision>
  <dcterms:created xsi:type="dcterms:W3CDTF">2024-10-04T06:45:09Z</dcterms:created>
  <dcterms:modified xsi:type="dcterms:W3CDTF">2024-10-27T16:22:22Z</dcterms:modified>
</cp:coreProperties>
</file>